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4" r:id="rId4"/>
    <p:sldId id="260" r:id="rId5"/>
    <p:sldId id="261" r:id="rId6"/>
    <p:sldId id="262" r:id="rId7"/>
    <p:sldId id="257" r:id="rId8"/>
    <p:sldId id="263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8C2AAA9-EF7B-4A7E-978A-386C1DF85F99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A362F83-2871-40DF-BA2E-9E06721A8B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12377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Организация среды для совершенствования профессиональной  компетентности учителя начальных классов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Городское методическое объединение учителей начальных классов 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13 ноября 2015 года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664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70" y="476672"/>
            <a:ext cx="8264741" cy="247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70" y="2497371"/>
            <a:ext cx="8264741" cy="4360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871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908720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3623" y="1556792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2000" algn="just"/>
            <a:r>
              <a:rPr lang="ru-RU" sz="2400" b="1" dirty="0"/>
              <a:t>Целью контроля является определение качества усвоения учащимися программного материала, диагностирование и корректирование их знаний и умений, воспитание ответственности к учебной работе.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5856" y="764704"/>
            <a:ext cx="1946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Контроль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3523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805053"/>
            <a:ext cx="4605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Виды и формы контроля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0213" y="1444436"/>
            <a:ext cx="8145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Входной, текущий, итоговый, тематический 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28916" y="2267744"/>
            <a:ext cx="82846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Индивидуальный, фронтальный, групповой, </a:t>
            </a:r>
          </a:p>
          <a:p>
            <a:r>
              <a:rPr lang="ru-RU" sz="2400" b="1" dirty="0" smtClean="0"/>
              <a:t>в парах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3483" y="3774231"/>
            <a:ext cx="3946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Устный, письменный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43483" y="4675812"/>
            <a:ext cx="7399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Нестандартный (</a:t>
            </a:r>
            <a:r>
              <a:rPr lang="ru-RU" sz="2400" b="1" dirty="0" err="1" smtClean="0"/>
              <a:t>например,кроссворды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06065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9244" y="332656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32000" algn="just"/>
            <a:r>
              <a:rPr lang="ru-RU" sz="2400" b="1" dirty="0" smtClean="0"/>
              <a:t>Одна из ключевых компетентностей  педагога – </a:t>
            </a:r>
            <a:r>
              <a:rPr lang="ru-RU" sz="2400" b="1" dirty="0" smtClean="0"/>
              <a:t>способность </a:t>
            </a:r>
            <a:r>
              <a:rPr lang="ru-RU" sz="2400" b="1" dirty="0" smtClean="0"/>
              <a:t>к эффективной организации своего </a:t>
            </a:r>
            <a:r>
              <a:rPr lang="ru-RU" sz="2400" b="1" dirty="0" smtClean="0"/>
              <a:t>труда, в </a:t>
            </a:r>
            <a:r>
              <a:rPr lang="ru-RU" sz="2400" b="1" dirty="0" smtClean="0"/>
              <a:t>основе которой лежит </a:t>
            </a:r>
            <a:r>
              <a:rPr lang="ru-RU" sz="2400" b="1" dirty="0" smtClean="0"/>
              <a:t>грамотный подход  к  работе с нормативными документам.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23932" y="3140968"/>
            <a:ext cx="8280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32000"/>
            <a:r>
              <a:rPr lang="ru-RU" sz="2400" b="1" dirty="0" smtClean="0"/>
              <a:t>Рабочие программы </a:t>
            </a:r>
            <a:r>
              <a:rPr lang="ru-RU" sz="2400" b="1" dirty="0" smtClean="0"/>
              <a:t>предметных </a:t>
            </a:r>
            <a:r>
              <a:rPr lang="ru-RU" sz="2400" b="1" dirty="0" smtClean="0"/>
              <a:t>курсов и  внеурочной деятельности являются не только инструментом реализации требований ФГОС, но и  нормативными </a:t>
            </a:r>
          </a:p>
          <a:p>
            <a:pPr algn="just"/>
            <a:r>
              <a:rPr lang="ru-RU" sz="2400" b="1" dirty="0" smtClean="0"/>
              <a:t>документами, раскрывающими уровень </a:t>
            </a:r>
          </a:p>
          <a:p>
            <a:pPr algn="just"/>
            <a:r>
              <a:rPr lang="ru-RU" sz="2400" b="1" dirty="0" smtClean="0"/>
              <a:t>профессиональной </a:t>
            </a:r>
            <a:r>
              <a:rPr lang="ru-RU" sz="2400" b="1" dirty="0" smtClean="0"/>
              <a:t>к</a:t>
            </a:r>
            <a:r>
              <a:rPr lang="ru-RU" sz="2400" b="1" dirty="0" smtClean="0"/>
              <a:t>омпетентности учителя.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5520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976" y="908720"/>
            <a:ext cx="8565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32000" algn="just"/>
            <a:r>
              <a:rPr lang="ru-RU" sz="2400" b="1" dirty="0" smtClean="0"/>
              <a:t>Цель рабочей программы – планирование, организация и управление учебным процессом по определённой учебной дисциплине.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5999" y="3356992"/>
            <a:ext cx="8367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32000" algn="just"/>
            <a:r>
              <a:rPr lang="ru-RU" sz="2400" b="1" dirty="0" smtClean="0"/>
              <a:t>Функции программы: нормативная, информационно-методическая и организационно- планирующая.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60124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6"/>
            <a:ext cx="843852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Структура рабочей программы включает </a:t>
            </a:r>
            <a:endParaRPr lang="ru-RU" sz="2400" b="1" dirty="0" smtClean="0"/>
          </a:p>
          <a:p>
            <a:r>
              <a:rPr lang="ru-RU" sz="2400" b="1" dirty="0" smtClean="0"/>
              <a:t>в </a:t>
            </a:r>
            <a:r>
              <a:rPr lang="ru-RU" sz="2400" b="1" dirty="0" smtClean="0"/>
              <a:t>себя следующие разделы: </a:t>
            </a:r>
            <a:endParaRPr lang="ru-RU" sz="2400" b="1" dirty="0" smtClean="0"/>
          </a:p>
          <a:p>
            <a:endParaRPr lang="ru-RU" sz="2400" b="1" dirty="0" smtClean="0"/>
          </a:p>
          <a:p>
            <a:pPr marL="342900" indent="-342900">
              <a:buFontTx/>
              <a:buChar char="-"/>
            </a:pPr>
            <a:r>
              <a:rPr lang="ru-RU" sz="2400" b="1" dirty="0"/>
              <a:t>т</a:t>
            </a:r>
            <a:r>
              <a:rPr lang="ru-RU" sz="2400" b="1" dirty="0" smtClean="0"/>
              <a:t>итульный лист </a:t>
            </a:r>
          </a:p>
          <a:p>
            <a:endParaRPr lang="ru-RU" sz="2400" b="1" dirty="0"/>
          </a:p>
          <a:p>
            <a:pPr marL="285750" indent="-285750">
              <a:buFontTx/>
              <a:buChar char="-"/>
            </a:pPr>
            <a:r>
              <a:rPr lang="ru-RU" sz="2400" b="1" dirty="0"/>
              <a:t>п</a:t>
            </a:r>
            <a:r>
              <a:rPr lang="ru-RU" sz="2400" b="1" dirty="0" smtClean="0"/>
              <a:t>ояснительную </a:t>
            </a:r>
            <a:r>
              <a:rPr lang="ru-RU" sz="2400" b="1" dirty="0" smtClean="0"/>
              <a:t>записку</a:t>
            </a:r>
          </a:p>
          <a:p>
            <a:endParaRPr lang="ru-RU" sz="2400" b="1" dirty="0" smtClean="0"/>
          </a:p>
          <a:p>
            <a:pPr marL="285750" indent="-285750">
              <a:buFontTx/>
              <a:buChar char="-"/>
            </a:pPr>
            <a:r>
              <a:rPr lang="ru-RU" sz="2400" b="1" dirty="0"/>
              <a:t>к</a:t>
            </a:r>
            <a:r>
              <a:rPr lang="ru-RU" sz="2400" b="1" dirty="0" smtClean="0"/>
              <a:t>алендарно-тематическое </a:t>
            </a:r>
            <a:r>
              <a:rPr lang="ru-RU" sz="2400" b="1" dirty="0" smtClean="0"/>
              <a:t>планирование</a:t>
            </a:r>
          </a:p>
          <a:p>
            <a:r>
              <a:rPr lang="ru-RU" sz="2400" b="1" dirty="0" smtClean="0"/>
              <a:t> </a:t>
            </a:r>
            <a:endParaRPr lang="ru-RU" sz="2400" b="1" dirty="0" smtClean="0"/>
          </a:p>
          <a:p>
            <a:pPr marL="285750" indent="-285750">
              <a:buFontTx/>
              <a:buChar char="-"/>
            </a:pPr>
            <a:r>
              <a:rPr lang="ru-RU" sz="2400" b="1" dirty="0"/>
              <a:t>с</a:t>
            </a:r>
            <a:r>
              <a:rPr lang="ru-RU" sz="2400" b="1" dirty="0" smtClean="0"/>
              <a:t>писок используемой </a:t>
            </a:r>
            <a:r>
              <a:rPr lang="ru-RU" sz="2400" b="1" dirty="0" smtClean="0"/>
              <a:t>литературы, ЭОР, ЭФУ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1880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22944"/>
            <a:ext cx="84249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indent="457200" algn="just"/>
            <a:r>
              <a:rPr lang="ru-RU" b="1" dirty="0" smtClean="0"/>
              <a:t>Содержание пояснительной записки раскрывает место учебного предмета в достижении общих целей предметного курса на данной ступени образования, цель и задачи учебного предмета на данный период обучения, содержание разделов учебного курса, планируемые результаты, основополагающие технологии построения учебного процесса, а также  раскрывает специфику преподаваемого предмета, индивидуальный стиль работы учителя.</a:t>
            </a:r>
            <a:endParaRPr lang="ru-RU" b="1" dirty="0"/>
          </a:p>
          <a:p>
            <a:endParaRPr lang="ru-RU" dirty="0"/>
          </a:p>
          <a:p>
            <a:pPr algn="just"/>
            <a:r>
              <a:rPr lang="ru-RU" b="1" dirty="0" smtClean="0"/>
              <a:t>Структура </a:t>
            </a:r>
            <a:r>
              <a:rPr lang="ru-RU" b="1" dirty="0" smtClean="0"/>
              <a:t>пояснительной записки: 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/>
              <a:t>наименование примерных предметных </a:t>
            </a:r>
            <a:r>
              <a:rPr lang="ru-RU" b="1" dirty="0" smtClean="0"/>
              <a:t>программ</a:t>
            </a:r>
            <a:r>
              <a:rPr lang="ru-RU" b="1" dirty="0"/>
              <a:t> </a:t>
            </a:r>
            <a:r>
              <a:rPr lang="ru-RU" b="1" dirty="0" smtClean="0"/>
              <a:t>и </a:t>
            </a:r>
            <a:endParaRPr lang="ru-RU" b="1" dirty="0" smtClean="0"/>
          </a:p>
          <a:p>
            <a:pPr algn="just"/>
            <a:r>
              <a:rPr lang="ru-RU" b="1" dirty="0" smtClean="0"/>
              <a:t>нормативных документов, </a:t>
            </a:r>
            <a:r>
              <a:rPr lang="ru-RU" b="1" dirty="0" smtClean="0"/>
              <a:t>на основе которых построена рабочая программа,</a:t>
            </a:r>
            <a:endParaRPr lang="ru-RU" b="1" dirty="0" smtClean="0"/>
          </a:p>
          <a:p>
            <a:pPr marL="285750" indent="-285750" algn="just">
              <a:buFontTx/>
              <a:buChar char="-"/>
            </a:pPr>
            <a:r>
              <a:rPr lang="ru-RU" b="1" dirty="0"/>
              <a:t>ц</a:t>
            </a:r>
            <a:r>
              <a:rPr lang="ru-RU" b="1" dirty="0" smtClean="0"/>
              <a:t>ель,</a:t>
            </a:r>
            <a:endParaRPr lang="ru-RU" b="1" dirty="0" smtClean="0"/>
          </a:p>
          <a:p>
            <a:pPr algn="just"/>
            <a:r>
              <a:rPr lang="ru-RU" b="1" dirty="0"/>
              <a:t>-</a:t>
            </a:r>
            <a:r>
              <a:rPr lang="ru-RU" b="1" dirty="0" smtClean="0"/>
              <a:t>   задачи,</a:t>
            </a:r>
            <a:endParaRPr lang="ru-RU" b="1" dirty="0" smtClean="0"/>
          </a:p>
          <a:p>
            <a:pPr marL="285750" indent="-285750" algn="just">
              <a:buFontTx/>
              <a:buChar char="-"/>
            </a:pPr>
            <a:r>
              <a:rPr lang="ru-RU" b="1" dirty="0" smtClean="0"/>
              <a:t>с</a:t>
            </a:r>
            <a:r>
              <a:rPr lang="ru-RU" b="1" dirty="0" smtClean="0"/>
              <a:t>одержание </a:t>
            </a:r>
            <a:r>
              <a:rPr lang="ru-RU" b="1" dirty="0" smtClean="0"/>
              <a:t>( тематические блоки, разделы</a:t>
            </a:r>
            <a:r>
              <a:rPr lang="ru-RU" b="1" dirty="0" smtClean="0"/>
              <a:t>),</a:t>
            </a:r>
            <a:endParaRPr lang="ru-RU" b="1" dirty="0" smtClean="0"/>
          </a:p>
          <a:p>
            <a:pPr marL="285750" indent="-285750" algn="just">
              <a:buFontTx/>
              <a:buChar char="-"/>
            </a:pPr>
            <a:r>
              <a:rPr lang="ru-RU" b="1" dirty="0"/>
              <a:t>п</a:t>
            </a:r>
            <a:r>
              <a:rPr lang="ru-RU" b="1" dirty="0" smtClean="0"/>
              <a:t>ланируемые результаты,</a:t>
            </a:r>
            <a:endParaRPr lang="ru-RU" b="1" dirty="0" smtClean="0"/>
          </a:p>
          <a:p>
            <a:pPr marL="285750" indent="-285750" algn="just">
              <a:buFontTx/>
              <a:buChar char="-"/>
            </a:pPr>
            <a:r>
              <a:rPr lang="ru-RU" b="1" dirty="0"/>
              <a:t>т</a:t>
            </a:r>
            <a:r>
              <a:rPr lang="ru-RU" b="1" dirty="0" smtClean="0"/>
              <a:t>ехнологии,</a:t>
            </a:r>
            <a:endParaRPr lang="ru-RU" b="1" dirty="0" smtClean="0"/>
          </a:p>
          <a:p>
            <a:pPr marL="285750" indent="-285750" algn="just">
              <a:buFontTx/>
              <a:buChar char="-"/>
            </a:pPr>
            <a:r>
              <a:rPr lang="ru-RU" b="1" dirty="0"/>
              <a:t>п</a:t>
            </a:r>
            <a:r>
              <a:rPr lang="ru-RU" b="1" dirty="0" smtClean="0"/>
              <a:t>рактическая часть.</a:t>
            </a: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37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332656"/>
            <a:ext cx="5838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Календарно-тематическое планирование 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218509"/>
              </p:ext>
            </p:extLst>
          </p:nvPr>
        </p:nvGraphicFramePr>
        <p:xfrm>
          <a:off x="251520" y="1340768"/>
          <a:ext cx="8568950" cy="3962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457"/>
                <a:gridCol w="1237406"/>
                <a:gridCol w="402351"/>
                <a:gridCol w="603041"/>
                <a:gridCol w="1272484"/>
                <a:gridCol w="860779"/>
                <a:gridCol w="945139"/>
                <a:gridCol w="505494"/>
                <a:gridCol w="747026"/>
                <a:gridCol w="338282"/>
                <a:gridCol w="435097"/>
                <a:gridCol w="413338"/>
                <a:gridCol w="504056"/>
              </a:tblGrid>
              <a:tr h="13917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№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Тема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часов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Тип урока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Виды деятельности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Планируемые результаты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Вид контроля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Доп.материал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Д.З. для 2-4 классов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Дата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план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факт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Предметные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Метапредметные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личностные</a:t>
                      </a:r>
                      <a:endParaRPr lang="ru-RU" sz="900">
                        <a:effectLst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3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900430" algn="ctr"/>
                          <a:tab pos="2070735" algn="ctr"/>
                          <a:tab pos="5671185" algn="l"/>
                          <a:tab pos="5770880" algn="l"/>
                        </a:tabLst>
                      </a:pPr>
                      <a:r>
                        <a:rPr lang="ru-RU" sz="800">
                          <a:effectLst/>
                        </a:rPr>
                        <a:t>Введение понятия «слово». Рисование длинных горизонтальных 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900430" algn="ctr"/>
                          <a:tab pos="2070735" algn="ctr"/>
                          <a:tab pos="5671185" algn="l"/>
                          <a:tab pos="5770880" algn="l"/>
                        </a:tabLst>
                      </a:pPr>
                      <a:r>
                        <a:rPr lang="ru-RU" sz="800">
                          <a:effectLst/>
                        </a:rPr>
                        <a:t>линий.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 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ОНЗ/ введение нового материала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Рисование прямых горизонтальных линий. Сравнение с образцом, анализ ошибок, коррекция.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Определение понятия «слово», составление модели слова</a:t>
                      </a:r>
                      <a:r>
                        <a:rPr lang="ru-RU" sz="800" dirty="0" smtClean="0">
                          <a:effectLst/>
                        </a:rPr>
                        <a:t>.. Классификация</a:t>
                      </a:r>
                      <a:r>
                        <a:rPr lang="ru-RU" sz="800" baseline="0" dirty="0" smtClean="0">
                          <a:effectLst/>
                        </a:rPr>
                        <a:t> названий животных</a:t>
                      </a:r>
                      <a:r>
                        <a:rPr lang="ru-RU" sz="800" dirty="0" smtClean="0">
                          <a:effectLst/>
                        </a:rPr>
                        <a:t>: </a:t>
                      </a:r>
                      <a:r>
                        <a:rPr lang="ru-RU" sz="800" dirty="0">
                          <a:effectLst/>
                        </a:rPr>
                        <a:t>животные дикие и домашние.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Слушание чтения </a:t>
                      </a:r>
                      <a:r>
                        <a:rPr lang="ru-RU" sz="800" dirty="0" err="1">
                          <a:effectLst/>
                        </a:rPr>
                        <a:t>р.н</a:t>
                      </a:r>
                      <a:r>
                        <a:rPr lang="ru-RU" sz="800" dirty="0">
                          <a:effectLst/>
                        </a:rPr>
                        <a:t>. сказки «Волк и Лиса».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800" dirty="0" smtClean="0">
                          <a:effectLst/>
                        </a:rPr>
                        <a:t>Научится</a:t>
                      </a:r>
                      <a:r>
                        <a:rPr lang="ru-RU" sz="800" baseline="0" dirty="0" smtClean="0">
                          <a:effectLst/>
                        </a:rPr>
                        <a:t> выполнять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пальчиковую гимнастику и гимнастику для рук. </a:t>
                      </a:r>
                      <a:r>
                        <a:rPr lang="ru-RU" sz="800" dirty="0" smtClean="0">
                          <a:effectLst/>
                        </a:rPr>
                        <a:t>Ориентироваться </a:t>
                      </a:r>
                      <a:r>
                        <a:rPr lang="ru-RU" sz="800" dirty="0">
                          <a:effectLst/>
                        </a:rPr>
                        <a:t>в понятиях «лево», «право», «слева», «справа», «верх», «низ». </a:t>
                      </a:r>
                      <a:r>
                        <a:rPr lang="ru-RU" sz="800" dirty="0" smtClean="0">
                          <a:effectLst/>
                        </a:rPr>
                        <a:t>находить </a:t>
                      </a:r>
                      <a:r>
                        <a:rPr lang="ru-RU" sz="800" dirty="0">
                          <a:effectLst/>
                        </a:rPr>
                        <a:t>заданное положение на рабочем листе прописей.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Соблюдение правил самоорганизации при письме. </a:t>
                      </a:r>
                      <a:r>
                        <a:rPr lang="ru-RU" sz="800" dirty="0" smtClean="0">
                          <a:effectLst/>
                        </a:rPr>
                        <a:t>Научится воспринимать </a:t>
                      </a:r>
                      <a:r>
                        <a:rPr lang="ru-RU" sz="800" dirty="0">
                          <a:effectLst/>
                        </a:rPr>
                        <a:t>слово как объект изучения, материал для анализа. Различает слово и предложение.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800" dirty="0">
                          <a:effectLst/>
                        </a:rPr>
                        <a:t>Классификация животных   по общему признаку. </a:t>
                      </a:r>
                      <a:r>
                        <a:rPr lang="ru-RU" sz="800" dirty="0" smtClean="0">
                          <a:effectLst/>
                        </a:rPr>
                        <a:t>Научится работать в</a:t>
                      </a:r>
                      <a:r>
                        <a:rPr lang="ru-RU" sz="800" baseline="0" dirty="0" smtClean="0">
                          <a:effectLst/>
                        </a:rPr>
                        <a:t> паре по правилам.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800" dirty="0" smtClean="0">
                          <a:effectLst/>
                        </a:rPr>
                        <a:t>Научится</a:t>
                      </a:r>
                      <a:r>
                        <a:rPr lang="ru-RU" sz="800" baseline="0" dirty="0" smtClean="0">
                          <a:effectLst/>
                        </a:rPr>
                        <a:t> обосно</a:t>
                      </a:r>
                      <a:r>
                        <a:rPr lang="ru-RU" sz="800" dirty="0" smtClean="0">
                          <a:effectLst/>
                        </a:rPr>
                        <a:t>вывать </a:t>
                      </a:r>
                      <a:r>
                        <a:rPr lang="ru-RU" sz="800" dirty="0">
                          <a:effectLst/>
                        </a:rPr>
                        <a:t>свою позицию, формирование адекватной самооценки.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Текущий, индивидуальный</a:t>
                      </a:r>
                      <a:r>
                        <a:rPr lang="ru-RU" sz="900" dirty="0" smtClean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в паре.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905" marR="57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89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5222" y="980728"/>
            <a:ext cx="806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Формы организации учебной деятельности 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455504"/>
            <a:ext cx="38715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- и</a:t>
            </a:r>
            <a:r>
              <a:rPr lang="ru-RU" sz="2400" b="1" dirty="0" smtClean="0"/>
              <a:t>ндивидуальная,</a:t>
            </a:r>
          </a:p>
          <a:p>
            <a:r>
              <a:rPr lang="ru-RU" sz="2400" b="1" dirty="0" smtClean="0"/>
              <a:t> </a:t>
            </a:r>
          </a:p>
          <a:p>
            <a:r>
              <a:rPr lang="ru-RU" sz="2400" b="1" dirty="0" smtClean="0"/>
              <a:t>- фронтальная</a:t>
            </a:r>
            <a:r>
              <a:rPr lang="ru-RU" sz="2400" b="1" dirty="0" smtClean="0"/>
              <a:t>, </a:t>
            </a:r>
            <a:endParaRPr lang="ru-RU" sz="2400" b="1" dirty="0" smtClean="0"/>
          </a:p>
          <a:p>
            <a:endParaRPr lang="ru-RU" sz="2400" b="1" dirty="0" smtClean="0"/>
          </a:p>
          <a:p>
            <a:r>
              <a:rPr lang="ru-RU" sz="2400" b="1" dirty="0" smtClean="0"/>
              <a:t>- в парах, в </a:t>
            </a:r>
            <a:r>
              <a:rPr lang="ru-RU" sz="2400" b="1" dirty="0" smtClean="0"/>
              <a:t>группах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81438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9766" y="332656"/>
            <a:ext cx="5363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Виды </a:t>
            </a:r>
            <a:r>
              <a:rPr lang="ru-RU" sz="2400" b="1" dirty="0" smtClean="0">
                <a:solidFill>
                  <a:srgbClr val="0070C0"/>
                </a:solidFill>
              </a:rPr>
              <a:t>учебной деятельности 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8661" y="701988"/>
            <a:ext cx="3126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Классификация 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07" y="1163653"/>
            <a:ext cx="8256219" cy="5289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2952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42" y="620687"/>
            <a:ext cx="8177730" cy="5844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225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193</TotalTime>
  <Words>460</Words>
  <Application>Microsoft Office PowerPoint</Application>
  <PresentationFormat>Экран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Организация среды для совершенствования профессиональной  компетентности учителя начальных классов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среды для совершенствования компетентности учителя начальных классов</dc:title>
  <dc:creator>216</dc:creator>
  <cp:lastModifiedBy>пк</cp:lastModifiedBy>
  <cp:revision>18</cp:revision>
  <dcterms:created xsi:type="dcterms:W3CDTF">2015-11-13T07:12:48Z</dcterms:created>
  <dcterms:modified xsi:type="dcterms:W3CDTF">2015-11-16T20:19:22Z</dcterms:modified>
</cp:coreProperties>
</file>